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2" r:id="rId2"/>
    <p:sldId id="257" r:id="rId3"/>
    <p:sldId id="258" r:id="rId4"/>
    <p:sldId id="261" r:id="rId5"/>
    <p:sldId id="260" r:id="rId6"/>
    <p:sldId id="259" r:id="rId7"/>
    <p:sldId id="263" r:id="rId8"/>
    <p:sldId id="264" r:id="rId9"/>
    <p:sldId id="265" r:id="rId10"/>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creeve80\Desktop\Summer%20Academy\summer%20academy%20star%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reeve80\Desktop\Summer%20Academy\summer%20academy%20star%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latin typeface="Arial" panose="020B0604020202020204" pitchFamily="34" charset="0"/>
                <a:cs typeface="Arial" panose="020B0604020202020204" pitchFamily="34" charset="0"/>
              </a:rPr>
              <a:t>STAR</a:t>
            </a:r>
            <a:r>
              <a:rPr lang="en-US" sz="1600" b="1" baseline="0" dirty="0">
                <a:latin typeface="Arial" panose="020B0604020202020204" pitchFamily="34" charset="0"/>
                <a:cs typeface="Arial" panose="020B0604020202020204" pitchFamily="34" charset="0"/>
              </a:rPr>
              <a:t> </a:t>
            </a:r>
            <a:r>
              <a:rPr lang="en-US" sz="1600" b="1" baseline="0" dirty="0" err="1">
                <a:latin typeface="Arial" panose="020B0604020202020204" pitchFamily="34" charset="0"/>
                <a:cs typeface="Arial" panose="020B0604020202020204" pitchFamily="34" charset="0"/>
              </a:rPr>
              <a:t>Assesment</a:t>
            </a:r>
            <a:r>
              <a:rPr lang="en-US" sz="1600" b="1" baseline="0" dirty="0">
                <a:latin typeface="Arial" panose="020B0604020202020204" pitchFamily="34" charset="0"/>
                <a:cs typeface="Arial" panose="020B0604020202020204" pitchFamily="34" charset="0"/>
              </a:rPr>
              <a:t> in Mathematics</a:t>
            </a:r>
          </a:p>
          <a:p>
            <a:pPr>
              <a:defRPr/>
            </a:pPr>
            <a:r>
              <a:rPr lang="en-US" sz="1600" b="1" baseline="0" dirty="0">
                <a:latin typeface="Arial" panose="020B0604020202020204" pitchFamily="34" charset="0"/>
                <a:cs typeface="Arial" panose="020B0604020202020204" pitchFamily="34" charset="0"/>
              </a:rPr>
              <a:t>Dr. Weeks #</a:t>
            </a:r>
            <a:r>
              <a:rPr lang="en-US" sz="1600" b="1" baseline="0" dirty="0" err="1">
                <a:latin typeface="Arial" panose="020B0604020202020204" pitchFamily="34" charset="0"/>
                <a:cs typeface="Arial" panose="020B0604020202020204" pitchFamily="34" charset="0"/>
              </a:rPr>
              <a:t>SummerAcademy</a:t>
            </a:r>
            <a:endParaRPr lang="en-US" sz="1600"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Mathematics!$F$131</c:f>
              <c:strCache>
                <c:ptCount val="1"/>
                <c:pt idx="0">
                  <c:v>All Students</c:v>
                </c:pt>
              </c:strCache>
            </c:strRef>
          </c:tx>
          <c:spPr>
            <a:solidFill>
              <a:schemeClr val="accent6"/>
            </a:solidFill>
            <a:ln>
              <a:noFill/>
            </a:ln>
            <a:effectLst/>
          </c:spPr>
          <c:invertIfNegative val="0"/>
          <c:cat>
            <c:strRef>
              <c:f>Mathematics!$G$130:$I$130</c:f>
              <c:strCache>
                <c:ptCount val="3"/>
                <c:pt idx="0">
                  <c:v>June</c:v>
                </c:pt>
                <c:pt idx="1">
                  <c:v>July</c:v>
                </c:pt>
                <c:pt idx="2">
                  <c:v>September</c:v>
                </c:pt>
              </c:strCache>
            </c:strRef>
          </c:cat>
          <c:val>
            <c:numRef>
              <c:f>Mathematics!$G$131:$I$131</c:f>
              <c:numCache>
                <c:formatCode>General</c:formatCode>
                <c:ptCount val="3"/>
                <c:pt idx="0">
                  <c:v>484</c:v>
                </c:pt>
                <c:pt idx="1">
                  <c:v>490</c:v>
                </c:pt>
                <c:pt idx="2">
                  <c:v>488</c:v>
                </c:pt>
              </c:numCache>
            </c:numRef>
          </c:val>
        </c:ser>
        <c:ser>
          <c:idx val="1"/>
          <c:order val="1"/>
          <c:tx>
            <c:strRef>
              <c:f>Mathematics!$F$132</c:f>
              <c:strCache>
                <c:ptCount val="1"/>
                <c:pt idx="0">
                  <c:v>General Education</c:v>
                </c:pt>
              </c:strCache>
            </c:strRef>
          </c:tx>
          <c:spPr>
            <a:solidFill>
              <a:schemeClr val="accent5"/>
            </a:solidFill>
            <a:ln>
              <a:noFill/>
            </a:ln>
            <a:effectLst/>
          </c:spPr>
          <c:invertIfNegative val="0"/>
          <c:cat>
            <c:strRef>
              <c:f>Mathematics!$G$130:$I$130</c:f>
              <c:strCache>
                <c:ptCount val="3"/>
                <c:pt idx="0">
                  <c:v>June</c:v>
                </c:pt>
                <c:pt idx="1">
                  <c:v>July</c:v>
                </c:pt>
                <c:pt idx="2">
                  <c:v>September</c:v>
                </c:pt>
              </c:strCache>
            </c:strRef>
          </c:cat>
          <c:val>
            <c:numRef>
              <c:f>Mathematics!$G$132:$I$132</c:f>
              <c:numCache>
                <c:formatCode>General</c:formatCode>
                <c:ptCount val="3"/>
                <c:pt idx="0">
                  <c:v>523</c:v>
                </c:pt>
                <c:pt idx="1">
                  <c:v>530</c:v>
                </c:pt>
                <c:pt idx="2">
                  <c:v>522</c:v>
                </c:pt>
              </c:numCache>
            </c:numRef>
          </c:val>
        </c:ser>
        <c:ser>
          <c:idx val="2"/>
          <c:order val="2"/>
          <c:tx>
            <c:strRef>
              <c:f>Mathematics!$F$133</c:f>
              <c:strCache>
                <c:ptCount val="1"/>
                <c:pt idx="0">
                  <c:v>ENL/IEP</c:v>
                </c:pt>
              </c:strCache>
            </c:strRef>
          </c:tx>
          <c:spPr>
            <a:solidFill>
              <a:schemeClr val="accent4"/>
            </a:solidFill>
            <a:ln>
              <a:noFill/>
            </a:ln>
            <a:effectLst/>
          </c:spPr>
          <c:invertIfNegative val="0"/>
          <c:cat>
            <c:strRef>
              <c:f>Mathematics!$G$130:$I$130</c:f>
              <c:strCache>
                <c:ptCount val="3"/>
                <c:pt idx="0">
                  <c:v>June</c:v>
                </c:pt>
                <c:pt idx="1">
                  <c:v>July</c:v>
                </c:pt>
                <c:pt idx="2">
                  <c:v>September</c:v>
                </c:pt>
              </c:strCache>
            </c:strRef>
          </c:cat>
          <c:val>
            <c:numRef>
              <c:f>Mathematics!$G$133:$I$133</c:f>
              <c:numCache>
                <c:formatCode>General</c:formatCode>
                <c:ptCount val="3"/>
                <c:pt idx="0">
                  <c:v>456</c:v>
                </c:pt>
                <c:pt idx="1">
                  <c:v>462</c:v>
                </c:pt>
                <c:pt idx="2">
                  <c:v>463</c:v>
                </c:pt>
              </c:numCache>
            </c:numRef>
          </c:val>
        </c:ser>
        <c:dLbls>
          <c:showLegendKey val="0"/>
          <c:showVal val="0"/>
          <c:showCatName val="0"/>
          <c:showSerName val="0"/>
          <c:showPercent val="0"/>
          <c:showBubbleSize val="0"/>
        </c:dLbls>
        <c:gapWidth val="219"/>
        <c:overlap val="-27"/>
        <c:axId val="201301192"/>
        <c:axId val="200876064"/>
      </c:barChart>
      <c:catAx>
        <c:axId val="20130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876064"/>
        <c:crosses val="autoZero"/>
        <c:auto val="1"/>
        <c:lblAlgn val="ctr"/>
        <c:lblOffset val="100"/>
        <c:noMultiLvlLbl val="0"/>
      </c:catAx>
      <c:valAx>
        <c:axId val="200876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3011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latin typeface="Arial" panose="020B0604020202020204" pitchFamily="34" charset="0"/>
                <a:cs typeface="Arial" panose="020B0604020202020204" pitchFamily="34" charset="0"/>
              </a:rPr>
              <a:t>STAR Assessment</a:t>
            </a:r>
            <a:r>
              <a:rPr lang="en-US" sz="1600" b="1" baseline="0" dirty="0">
                <a:latin typeface="Arial" panose="020B0604020202020204" pitchFamily="34" charset="0"/>
                <a:cs typeface="Arial" panose="020B0604020202020204" pitchFamily="34" charset="0"/>
              </a:rPr>
              <a:t> in Early Literacy</a:t>
            </a:r>
          </a:p>
          <a:p>
            <a:pPr>
              <a:defRPr/>
            </a:pPr>
            <a:r>
              <a:rPr lang="en-US" sz="1600" b="1" baseline="0" dirty="0">
                <a:latin typeface="Arial" panose="020B0604020202020204" pitchFamily="34" charset="0"/>
                <a:cs typeface="Arial" panose="020B0604020202020204" pitchFamily="34" charset="0"/>
              </a:rPr>
              <a:t>Dr. Weeks #</a:t>
            </a:r>
            <a:r>
              <a:rPr lang="en-US" sz="1600" b="1" baseline="0" dirty="0" err="1">
                <a:latin typeface="Arial" panose="020B0604020202020204" pitchFamily="34" charset="0"/>
                <a:cs typeface="Arial" panose="020B0604020202020204" pitchFamily="34" charset="0"/>
              </a:rPr>
              <a:t>SummerAcademy</a:t>
            </a:r>
            <a:endParaRPr lang="en-US" sz="1600" b="1" baseline="0" dirty="0">
              <a:latin typeface="Arial" panose="020B0604020202020204" pitchFamily="34" charset="0"/>
              <a:cs typeface="Arial" panose="020B0604020202020204" pitchFamily="34" charset="0"/>
            </a:endParaRPr>
          </a:p>
          <a:p>
            <a:pPr>
              <a:defRPr/>
            </a:pPr>
            <a:r>
              <a:rPr lang="en-US" sz="1000" baseline="0" dirty="0"/>
              <a:t>*17 students moved from Early Literacy to Reading in September</a:t>
            </a:r>
            <a:endParaRPr lang="en-US" sz="10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'Early Literacy'!$F$90</c:f>
              <c:strCache>
                <c:ptCount val="1"/>
                <c:pt idx="0">
                  <c:v>All Students</c:v>
                </c:pt>
              </c:strCache>
            </c:strRef>
          </c:tx>
          <c:spPr>
            <a:solidFill>
              <a:schemeClr val="accent2"/>
            </a:solidFill>
            <a:ln>
              <a:noFill/>
            </a:ln>
            <a:effectLst/>
          </c:spPr>
          <c:invertIfNegative val="0"/>
          <c:cat>
            <c:strRef>
              <c:f>'Early Literacy'!$G$89:$I$89</c:f>
              <c:strCache>
                <c:ptCount val="3"/>
                <c:pt idx="0">
                  <c:v>June</c:v>
                </c:pt>
                <c:pt idx="1">
                  <c:v>July </c:v>
                </c:pt>
                <c:pt idx="2">
                  <c:v>September</c:v>
                </c:pt>
              </c:strCache>
            </c:strRef>
          </c:cat>
          <c:val>
            <c:numRef>
              <c:f>'Early Literacy'!$G$90:$I$90</c:f>
              <c:numCache>
                <c:formatCode>General</c:formatCode>
                <c:ptCount val="3"/>
                <c:pt idx="0">
                  <c:v>600</c:v>
                </c:pt>
                <c:pt idx="1">
                  <c:v>621</c:v>
                </c:pt>
                <c:pt idx="2">
                  <c:v>521</c:v>
                </c:pt>
              </c:numCache>
            </c:numRef>
          </c:val>
        </c:ser>
        <c:ser>
          <c:idx val="1"/>
          <c:order val="1"/>
          <c:tx>
            <c:strRef>
              <c:f>'Early Literacy'!$F$91</c:f>
              <c:strCache>
                <c:ptCount val="1"/>
                <c:pt idx="0">
                  <c:v>General Education</c:v>
                </c:pt>
              </c:strCache>
            </c:strRef>
          </c:tx>
          <c:spPr>
            <a:solidFill>
              <a:schemeClr val="accent4"/>
            </a:solidFill>
            <a:ln>
              <a:noFill/>
            </a:ln>
            <a:effectLst/>
          </c:spPr>
          <c:invertIfNegative val="0"/>
          <c:cat>
            <c:strRef>
              <c:f>'Early Literacy'!$G$89:$I$89</c:f>
              <c:strCache>
                <c:ptCount val="3"/>
                <c:pt idx="0">
                  <c:v>June</c:v>
                </c:pt>
                <c:pt idx="1">
                  <c:v>July </c:v>
                </c:pt>
                <c:pt idx="2">
                  <c:v>September</c:v>
                </c:pt>
              </c:strCache>
            </c:strRef>
          </c:cat>
          <c:val>
            <c:numRef>
              <c:f>'Early Literacy'!$G$91:$I$91</c:f>
              <c:numCache>
                <c:formatCode>General</c:formatCode>
                <c:ptCount val="3"/>
                <c:pt idx="0">
                  <c:v>612</c:v>
                </c:pt>
                <c:pt idx="1">
                  <c:v>636</c:v>
                </c:pt>
                <c:pt idx="2">
                  <c:v>570</c:v>
                </c:pt>
              </c:numCache>
            </c:numRef>
          </c:val>
        </c:ser>
        <c:ser>
          <c:idx val="2"/>
          <c:order val="2"/>
          <c:tx>
            <c:strRef>
              <c:f>'Early Literacy'!$F$92</c:f>
              <c:strCache>
                <c:ptCount val="1"/>
                <c:pt idx="0">
                  <c:v>ENL/IEP</c:v>
                </c:pt>
              </c:strCache>
            </c:strRef>
          </c:tx>
          <c:spPr>
            <a:solidFill>
              <a:schemeClr val="accent6"/>
            </a:solidFill>
            <a:ln>
              <a:noFill/>
            </a:ln>
            <a:effectLst/>
          </c:spPr>
          <c:invertIfNegative val="0"/>
          <c:cat>
            <c:strRef>
              <c:f>'Early Literacy'!$G$89:$I$89</c:f>
              <c:strCache>
                <c:ptCount val="3"/>
                <c:pt idx="0">
                  <c:v>June</c:v>
                </c:pt>
                <c:pt idx="1">
                  <c:v>July </c:v>
                </c:pt>
                <c:pt idx="2">
                  <c:v>September</c:v>
                </c:pt>
              </c:strCache>
            </c:strRef>
          </c:cat>
          <c:val>
            <c:numRef>
              <c:f>'Early Literacy'!$G$92:$I$92</c:f>
              <c:numCache>
                <c:formatCode>General</c:formatCode>
                <c:ptCount val="3"/>
                <c:pt idx="0">
                  <c:v>588</c:v>
                </c:pt>
                <c:pt idx="1">
                  <c:v>605</c:v>
                </c:pt>
                <c:pt idx="2">
                  <c:v>484</c:v>
                </c:pt>
              </c:numCache>
            </c:numRef>
          </c:val>
        </c:ser>
        <c:dLbls>
          <c:showLegendKey val="0"/>
          <c:showVal val="0"/>
          <c:showCatName val="0"/>
          <c:showSerName val="0"/>
          <c:showPercent val="0"/>
          <c:showBubbleSize val="0"/>
        </c:dLbls>
        <c:gapWidth val="219"/>
        <c:overlap val="-27"/>
        <c:axId val="200639136"/>
        <c:axId val="200639528"/>
      </c:barChart>
      <c:catAx>
        <c:axId val="200639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39528"/>
        <c:crosses val="autoZero"/>
        <c:auto val="1"/>
        <c:lblAlgn val="ctr"/>
        <c:lblOffset val="100"/>
        <c:noMultiLvlLbl val="0"/>
      </c:catAx>
      <c:valAx>
        <c:axId val="200639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391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latin typeface="Arial" panose="020B0604020202020204" pitchFamily="34" charset="0"/>
                <a:cs typeface="Arial" panose="020B0604020202020204" pitchFamily="34" charset="0"/>
              </a:rPr>
              <a:t>STAR Assessment</a:t>
            </a:r>
            <a:r>
              <a:rPr lang="en-US" sz="1600" b="1" baseline="0" dirty="0">
                <a:latin typeface="Arial" panose="020B0604020202020204" pitchFamily="34" charset="0"/>
                <a:cs typeface="Arial" panose="020B0604020202020204" pitchFamily="34" charset="0"/>
              </a:rPr>
              <a:t> in Reading </a:t>
            </a:r>
          </a:p>
          <a:p>
            <a:pPr>
              <a:defRPr/>
            </a:pPr>
            <a:r>
              <a:rPr lang="en-US" sz="1600" b="1" baseline="0" dirty="0">
                <a:latin typeface="Arial" panose="020B0604020202020204" pitchFamily="34" charset="0"/>
                <a:cs typeface="Arial" panose="020B0604020202020204" pitchFamily="34" charset="0"/>
              </a:rPr>
              <a:t>Dr. Weeks #Summer Academy</a:t>
            </a:r>
            <a:endParaRPr lang="en-US" sz="1600" b="1" dirty="0">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Reading!$F$116</c:f>
              <c:strCache>
                <c:ptCount val="1"/>
                <c:pt idx="0">
                  <c:v>All Students</c:v>
                </c:pt>
              </c:strCache>
            </c:strRef>
          </c:tx>
          <c:spPr>
            <a:solidFill>
              <a:schemeClr val="accent6"/>
            </a:solidFill>
            <a:ln>
              <a:noFill/>
            </a:ln>
            <a:effectLst/>
          </c:spPr>
          <c:invertIfNegative val="0"/>
          <c:val>
            <c:numRef>
              <c:f>Reading!$G$116:$I$116</c:f>
              <c:numCache>
                <c:formatCode>General</c:formatCode>
                <c:ptCount val="3"/>
                <c:pt idx="0">
                  <c:v>268</c:v>
                </c:pt>
                <c:pt idx="1">
                  <c:v>272</c:v>
                </c:pt>
                <c:pt idx="2">
                  <c:v>268</c:v>
                </c:pt>
              </c:numCache>
            </c:numRef>
          </c:val>
        </c:ser>
        <c:ser>
          <c:idx val="1"/>
          <c:order val="1"/>
          <c:tx>
            <c:strRef>
              <c:f>Reading!$F$117</c:f>
              <c:strCache>
                <c:ptCount val="1"/>
                <c:pt idx="0">
                  <c:v>General Education</c:v>
                </c:pt>
              </c:strCache>
            </c:strRef>
          </c:tx>
          <c:spPr>
            <a:solidFill>
              <a:schemeClr val="accent5"/>
            </a:solidFill>
            <a:ln>
              <a:noFill/>
            </a:ln>
            <a:effectLst/>
          </c:spPr>
          <c:invertIfNegative val="0"/>
          <c:val>
            <c:numRef>
              <c:f>Reading!$G$117:$I$117</c:f>
              <c:numCache>
                <c:formatCode>General</c:formatCode>
                <c:ptCount val="3"/>
                <c:pt idx="0">
                  <c:v>328</c:v>
                </c:pt>
                <c:pt idx="1">
                  <c:v>319</c:v>
                </c:pt>
                <c:pt idx="2">
                  <c:v>317</c:v>
                </c:pt>
              </c:numCache>
            </c:numRef>
          </c:val>
        </c:ser>
        <c:ser>
          <c:idx val="2"/>
          <c:order val="2"/>
          <c:tx>
            <c:strRef>
              <c:f>Reading!$F$118</c:f>
              <c:strCache>
                <c:ptCount val="1"/>
                <c:pt idx="0">
                  <c:v>ENL/IEP</c:v>
                </c:pt>
              </c:strCache>
            </c:strRef>
          </c:tx>
          <c:spPr>
            <a:solidFill>
              <a:schemeClr val="accent4"/>
            </a:solidFill>
            <a:ln>
              <a:noFill/>
            </a:ln>
            <a:effectLst/>
          </c:spPr>
          <c:invertIfNegative val="0"/>
          <c:val>
            <c:numRef>
              <c:f>Reading!$G$118:$I$118</c:f>
              <c:numCache>
                <c:formatCode>General</c:formatCode>
                <c:ptCount val="3"/>
                <c:pt idx="0">
                  <c:v>222</c:v>
                </c:pt>
                <c:pt idx="1">
                  <c:v>238</c:v>
                </c:pt>
                <c:pt idx="2">
                  <c:v>210</c:v>
                </c:pt>
              </c:numCache>
            </c:numRef>
          </c:val>
        </c:ser>
        <c:dLbls>
          <c:showLegendKey val="0"/>
          <c:showVal val="0"/>
          <c:showCatName val="0"/>
          <c:showSerName val="0"/>
          <c:showPercent val="0"/>
          <c:showBubbleSize val="0"/>
        </c:dLbls>
        <c:gapWidth val="219"/>
        <c:overlap val="-27"/>
        <c:axId val="200641096"/>
        <c:axId val="200641488"/>
      </c:barChart>
      <c:catAx>
        <c:axId val="20064109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41488"/>
        <c:crosses val="autoZero"/>
        <c:auto val="1"/>
        <c:lblAlgn val="ctr"/>
        <c:lblOffset val="100"/>
        <c:noMultiLvlLbl val="0"/>
      </c:catAx>
      <c:valAx>
        <c:axId val="200641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410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latin typeface="Arial" panose="020B0604020202020204" pitchFamily="34" charset="0"/>
                <a:cs typeface="Arial" panose="020B0604020202020204" pitchFamily="34" charset="0"/>
              </a:rPr>
              <a:t>2015-16 </a:t>
            </a:r>
            <a:r>
              <a:rPr lang="en-US" sz="2000" b="1" dirty="0" err="1">
                <a:latin typeface="Arial" panose="020B0604020202020204" pitchFamily="34" charset="0"/>
                <a:cs typeface="Arial" panose="020B0604020202020204" pitchFamily="34" charset="0"/>
              </a:rPr>
              <a:t>ANet</a:t>
            </a:r>
            <a:r>
              <a:rPr lang="en-US" sz="2000" b="1" dirty="0">
                <a:latin typeface="Arial" panose="020B0604020202020204" pitchFamily="34" charset="0"/>
                <a:cs typeface="Arial" panose="020B0604020202020204" pitchFamily="34" charset="0"/>
              </a:rPr>
              <a:t> (ELA)</a:t>
            </a:r>
            <a:r>
              <a:rPr lang="en-US" sz="2000" b="1" baseline="0" dirty="0">
                <a:latin typeface="Arial" panose="020B0604020202020204" pitchFamily="34" charset="0"/>
                <a:cs typeface="Arial" panose="020B0604020202020204" pitchFamily="34" charset="0"/>
              </a:rPr>
              <a:t> Short Response</a:t>
            </a:r>
            <a:endParaRPr lang="en-US" sz="2000" b="1" dirty="0">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Sheet1!$A$2</c:f>
              <c:strCache>
                <c:ptCount val="1"/>
                <c:pt idx="0">
                  <c:v>2nd</c:v>
                </c:pt>
              </c:strCache>
            </c:strRef>
          </c:tx>
          <c:spPr>
            <a:solidFill>
              <a:schemeClr val="accent1"/>
            </a:solidFill>
            <a:ln>
              <a:noFill/>
            </a:ln>
            <a:effectLst/>
            <a:sp3d/>
          </c:spPr>
          <c:invertIfNegative val="0"/>
          <c:cat>
            <c:strRef>
              <c:f>Sheet1!$B$1:$J$1</c:f>
              <c:strCache>
                <c:ptCount val="9"/>
                <c:pt idx="0">
                  <c:v>A2 - 0 pts. </c:v>
                </c:pt>
                <c:pt idx="1">
                  <c:v>A2 - 1 pt. </c:v>
                </c:pt>
                <c:pt idx="2">
                  <c:v>A2 - 2 pts. </c:v>
                </c:pt>
                <c:pt idx="3">
                  <c:v>A3 - 0 pts. </c:v>
                </c:pt>
                <c:pt idx="4">
                  <c:v>A3 - 1 pt. </c:v>
                </c:pt>
                <c:pt idx="5">
                  <c:v>A3 - 2 pts. </c:v>
                </c:pt>
                <c:pt idx="6">
                  <c:v>A4 - 0 pts. </c:v>
                </c:pt>
                <c:pt idx="7">
                  <c:v>A4 - 1 pt. </c:v>
                </c:pt>
                <c:pt idx="8">
                  <c:v>A4 - 2 pts. </c:v>
                </c:pt>
              </c:strCache>
            </c:strRef>
          </c:cat>
          <c:val>
            <c:numRef>
              <c:f>Sheet1!$B$2:$J$2</c:f>
              <c:numCache>
                <c:formatCode>0%</c:formatCode>
                <c:ptCount val="9"/>
                <c:pt idx="0">
                  <c:v>0.56999999999999995</c:v>
                </c:pt>
                <c:pt idx="1">
                  <c:v>0.43</c:v>
                </c:pt>
                <c:pt idx="2">
                  <c:v>0</c:v>
                </c:pt>
                <c:pt idx="3">
                  <c:v>0.44</c:v>
                </c:pt>
                <c:pt idx="4">
                  <c:v>0.41</c:v>
                </c:pt>
                <c:pt idx="5">
                  <c:v>0.15</c:v>
                </c:pt>
                <c:pt idx="6">
                  <c:v>0.43</c:v>
                </c:pt>
                <c:pt idx="7">
                  <c:v>0.46</c:v>
                </c:pt>
                <c:pt idx="8">
                  <c:v>0.11</c:v>
                </c:pt>
              </c:numCache>
            </c:numRef>
          </c:val>
        </c:ser>
        <c:ser>
          <c:idx val="1"/>
          <c:order val="1"/>
          <c:tx>
            <c:strRef>
              <c:f>Sheet1!$A$3</c:f>
              <c:strCache>
                <c:ptCount val="1"/>
                <c:pt idx="0">
                  <c:v>3rd</c:v>
                </c:pt>
              </c:strCache>
            </c:strRef>
          </c:tx>
          <c:spPr>
            <a:solidFill>
              <a:schemeClr val="accent2"/>
            </a:solidFill>
            <a:ln>
              <a:noFill/>
            </a:ln>
            <a:effectLst/>
            <a:sp3d/>
          </c:spPr>
          <c:invertIfNegative val="0"/>
          <c:cat>
            <c:strRef>
              <c:f>Sheet1!$B$1:$J$1</c:f>
              <c:strCache>
                <c:ptCount val="9"/>
                <c:pt idx="0">
                  <c:v>A2 - 0 pts. </c:v>
                </c:pt>
                <c:pt idx="1">
                  <c:v>A2 - 1 pt. </c:v>
                </c:pt>
                <c:pt idx="2">
                  <c:v>A2 - 2 pts. </c:v>
                </c:pt>
                <c:pt idx="3">
                  <c:v>A3 - 0 pts. </c:v>
                </c:pt>
                <c:pt idx="4">
                  <c:v>A3 - 1 pt. </c:v>
                </c:pt>
                <c:pt idx="5">
                  <c:v>A3 - 2 pts. </c:v>
                </c:pt>
                <c:pt idx="6">
                  <c:v>A4 - 0 pts. </c:v>
                </c:pt>
                <c:pt idx="7">
                  <c:v>A4 - 1 pt. </c:v>
                </c:pt>
                <c:pt idx="8">
                  <c:v>A4 - 2 pts. </c:v>
                </c:pt>
              </c:strCache>
            </c:strRef>
          </c:cat>
          <c:val>
            <c:numRef>
              <c:f>Sheet1!$B$3:$J$3</c:f>
              <c:numCache>
                <c:formatCode>0%</c:formatCode>
                <c:ptCount val="9"/>
                <c:pt idx="0">
                  <c:v>0.51</c:v>
                </c:pt>
                <c:pt idx="1">
                  <c:v>0.41</c:v>
                </c:pt>
                <c:pt idx="2">
                  <c:v>0.08</c:v>
                </c:pt>
                <c:pt idx="3">
                  <c:v>0.49</c:v>
                </c:pt>
                <c:pt idx="4">
                  <c:v>0.25</c:v>
                </c:pt>
                <c:pt idx="5">
                  <c:v>0.26</c:v>
                </c:pt>
                <c:pt idx="6">
                  <c:v>0.52</c:v>
                </c:pt>
                <c:pt idx="7">
                  <c:v>0.4</c:v>
                </c:pt>
                <c:pt idx="8">
                  <c:v>0.08</c:v>
                </c:pt>
              </c:numCache>
            </c:numRef>
          </c:val>
        </c:ser>
        <c:ser>
          <c:idx val="2"/>
          <c:order val="2"/>
          <c:tx>
            <c:strRef>
              <c:f>Sheet1!$A$4</c:f>
              <c:strCache>
                <c:ptCount val="1"/>
                <c:pt idx="0">
                  <c:v>4th</c:v>
                </c:pt>
              </c:strCache>
            </c:strRef>
          </c:tx>
          <c:spPr>
            <a:solidFill>
              <a:schemeClr val="accent3"/>
            </a:solidFill>
            <a:ln>
              <a:noFill/>
            </a:ln>
            <a:effectLst/>
            <a:sp3d/>
          </c:spPr>
          <c:invertIfNegative val="0"/>
          <c:cat>
            <c:strRef>
              <c:f>Sheet1!$B$1:$J$1</c:f>
              <c:strCache>
                <c:ptCount val="9"/>
                <c:pt idx="0">
                  <c:v>A2 - 0 pts. </c:v>
                </c:pt>
                <c:pt idx="1">
                  <c:v>A2 - 1 pt. </c:v>
                </c:pt>
                <c:pt idx="2">
                  <c:v>A2 - 2 pts. </c:v>
                </c:pt>
                <c:pt idx="3">
                  <c:v>A3 - 0 pts. </c:v>
                </c:pt>
                <c:pt idx="4">
                  <c:v>A3 - 1 pt. </c:v>
                </c:pt>
                <c:pt idx="5">
                  <c:v>A3 - 2 pts. </c:v>
                </c:pt>
                <c:pt idx="6">
                  <c:v>A4 - 0 pts. </c:v>
                </c:pt>
                <c:pt idx="7">
                  <c:v>A4 - 1 pt. </c:v>
                </c:pt>
                <c:pt idx="8">
                  <c:v>A4 - 2 pts. </c:v>
                </c:pt>
              </c:strCache>
            </c:strRef>
          </c:cat>
          <c:val>
            <c:numRef>
              <c:f>Sheet1!$B$4:$J$4</c:f>
              <c:numCache>
                <c:formatCode>0%</c:formatCode>
                <c:ptCount val="9"/>
                <c:pt idx="0">
                  <c:v>0.65</c:v>
                </c:pt>
                <c:pt idx="1">
                  <c:v>0.33</c:v>
                </c:pt>
                <c:pt idx="2">
                  <c:v>0.01</c:v>
                </c:pt>
                <c:pt idx="3">
                  <c:v>0.54</c:v>
                </c:pt>
                <c:pt idx="4">
                  <c:v>0.27</c:v>
                </c:pt>
                <c:pt idx="5">
                  <c:v>0.19</c:v>
                </c:pt>
                <c:pt idx="6">
                  <c:v>0.54</c:v>
                </c:pt>
                <c:pt idx="7">
                  <c:v>0.38</c:v>
                </c:pt>
                <c:pt idx="8">
                  <c:v>0.09</c:v>
                </c:pt>
              </c:numCache>
            </c:numRef>
          </c:val>
        </c:ser>
        <c:ser>
          <c:idx val="3"/>
          <c:order val="3"/>
          <c:tx>
            <c:strRef>
              <c:f>Sheet1!$A$5</c:f>
              <c:strCache>
                <c:ptCount val="1"/>
                <c:pt idx="0">
                  <c:v>5th</c:v>
                </c:pt>
              </c:strCache>
            </c:strRef>
          </c:tx>
          <c:spPr>
            <a:solidFill>
              <a:schemeClr val="accent4"/>
            </a:solidFill>
            <a:ln>
              <a:noFill/>
            </a:ln>
            <a:effectLst/>
            <a:sp3d/>
          </c:spPr>
          <c:invertIfNegative val="0"/>
          <c:cat>
            <c:strRef>
              <c:f>Sheet1!$B$1:$J$1</c:f>
              <c:strCache>
                <c:ptCount val="9"/>
                <c:pt idx="0">
                  <c:v>A2 - 0 pts. </c:v>
                </c:pt>
                <c:pt idx="1">
                  <c:v>A2 - 1 pt. </c:v>
                </c:pt>
                <c:pt idx="2">
                  <c:v>A2 - 2 pts. </c:v>
                </c:pt>
                <c:pt idx="3">
                  <c:v>A3 - 0 pts. </c:v>
                </c:pt>
                <c:pt idx="4">
                  <c:v>A3 - 1 pt. </c:v>
                </c:pt>
                <c:pt idx="5">
                  <c:v>A3 - 2 pts. </c:v>
                </c:pt>
                <c:pt idx="6">
                  <c:v>A4 - 0 pts. </c:v>
                </c:pt>
                <c:pt idx="7">
                  <c:v>A4 - 1 pt. </c:v>
                </c:pt>
                <c:pt idx="8">
                  <c:v>A4 - 2 pts. </c:v>
                </c:pt>
              </c:strCache>
            </c:strRef>
          </c:cat>
          <c:val>
            <c:numRef>
              <c:f>Sheet1!$B$5:$J$5</c:f>
              <c:numCache>
                <c:formatCode>0%</c:formatCode>
                <c:ptCount val="9"/>
                <c:pt idx="0">
                  <c:v>0.61</c:v>
                </c:pt>
                <c:pt idx="1">
                  <c:v>0.28000000000000003</c:v>
                </c:pt>
                <c:pt idx="2">
                  <c:v>0.11</c:v>
                </c:pt>
                <c:pt idx="3">
                  <c:v>0.57999999999999996</c:v>
                </c:pt>
                <c:pt idx="4">
                  <c:v>0.32</c:v>
                </c:pt>
                <c:pt idx="5">
                  <c:v>0.1</c:v>
                </c:pt>
                <c:pt idx="6">
                  <c:v>0.4</c:v>
                </c:pt>
                <c:pt idx="7">
                  <c:v>0.33</c:v>
                </c:pt>
                <c:pt idx="8">
                  <c:v>0.27</c:v>
                </c:pt>
              </c:numCache>
            </c:numRef>
          </c:val>
        </c:ser>
        <c:dLbls>
          <c:showLegendKey val="0"/>
          <c:showVal val="0"/>
          <c:showCatName val="0"/>
          <c:showSerName val="0"/>
          <c:showPercent val="0"/>
          <c:showBubbleSize val="0"/>
        </c:dLbls>
        <c:gapWidth val="150"/>
        <c:shape val="box"/>
        <c:axId val="372498536"/>
        <c:axId val="239399200"/>
        <c:axId val="0"/>
      </c:bar3DChart>
      <c:catAx>
        <c:axId val="3724985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399200"/>
        <c:crosses val="autoZero"/>
        <c:auto val="1"/>
        <c:lblAlgn val="ctr"/>
        <c:lblOffset val="100"/>
        <c:noMultiLvlLbl val="0"/>
      </c:catAx>
      <c:valAx>
        <c:axId val="239399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4985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15701CA6-2CED-4E01-84E5-A150D41FFE69}" type="datetimeFigureOut">
              <a:rPr lang="en-US" smtClean="0"/>
              <a:t>11/3/2016</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BDCC35F6-0BCE-41E8-A7AE-E9E81B20A546}" type="slidenum">
              <a:rPr lang="en-US" smtClean="0"/>
              <a:t>‹#›</a:t>
            </a:fld>
            <a:endParaRPr lang="en-US"/>
          </a:p>
        </p:txBody>
      </p:sp>
    </p:spTree>
    <p:extLst>
      <p:ext uri="{BB962C8B-B14F-4D97-AF65-F5344CB8AC3E}">
        <p14:creationId xmlns:p14="http://schemas.microsoft.com/office/powerpoint/2010/main" val="2769659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92CC9F5F-04A7-4D25-BB6F-553C708EF961}" type="datetimeFigureOut">
              <a:rPr lang="en-US" smtClean="0"/>
              <a:t>11/2/2016</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72BEF9F0-AD00-4FDB-B697-DD06CF084849}" type="slidenum">
              <a:rPr lang="en-US" smtClean="0"/>
              <a:t>‹#›</a:t>
            </a:fld>
            <a:endParaRPr lang="en-US"/>
          </a:p>
        </p:txBody>
      </p:sp>
    </p:spTree>
    <p:extLst>
      <p:ext uri="{BB962C8B-B14F-4D97-AF65-F5344CB8AC3E}">
        <p14:creationId xmlns:p14="http://schemas.microsoft.com/office/powerpoint/2010/main" val="1684262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t>Carin will introduce the presentation and the team</a:t>
            </a:r>
            <a:endParaRPr lang="en-US" b="0" dirty="0" smtClean="0">
              <a:effectLst/>
            </a:endParaRPr>
          </a:p>
          <a:p>
            <a:r>
              <a:rPr lang="en-US" dirty="0"/>
              <a:t>Share brief leadership story - how I came to Dr. Weeks</a:t>
            </a:r>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1</a:t>
            </a:fld>
            <a:endParaRPr lang="en-US"/>
          </a:p>
        </p:txBody>
      </p:sp>
    </p:spTree>
    <p:extLst>
      <p:ext uri="{BB962C8B-B14F-4D97-AF65-F5344CB8AC3E}">
        <p14:creationId xmlns:p14="http://schemas.microsoft.com/office/powerpoint/2010/main" val="57554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NYS</a:t>
            </a:r>
            <a:r>
              <a:rPr lang="en-US" baseline="0" dirty="0" smtClean="0"/>
              <a:t> Assessment scores have increased  - targeted coaching, school-wide instructional strategies, and data-driven instructional planning during Collaborative Team Planning are demonstrating results. The data from NYS Assessments is used during collaborative team planning as one data point (as well as Achievement Network, STAR Assessments, Writing Common Formative Assessments, and Running Records) to identify gaps in student learning and teacher instructional practices. Next steps in terms of teacher actions are developed during Collaborative Team Planning. </a:t>
            </a:r>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2</a:t>
            </a:fld>
            <a:endParaRPr lang="en-US"/>
          </a:p>
        </p:txBody>
      </p:sp>
    </p:spTree>
    <p:extLst>
      <p:ext uri="{BB962C8B-B14F-4D97-AF65-F5344CB8AC3E}">
        <p14:creationId xmlns:p14="http://schemas.microsoft.com/office/powerpoint/2010/main" val="3613637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3</a:t>
            </a:fld>
            <a:endParaRPr lang="en-US"/>
          </a:p>
        </p:txBody>
      </p:sp>
    </p:spTree>
    <p:extLst>
      <p:ext uri="{BB962C8B-B14F-4D97-AF65-F5344CB8AC3E}">
        <p14:creationId xmlns:p14="http://schemas.microsoft.com/office/powerpoint/2010/main" val="1024893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4</a:t>
            </a:fld>
            <a:endParaRPr lang="en-US"/>
          </a:p>
        </p:txBody>
      </p:sp>
    </p:spTree>
    <p:extLst>
      <p:ext uri="{BB962C8B-B14F-4D97-AF65-F5344CB8AC3E}">
        <p14:creationId xmlns:p14="http://schemas.microsoft.com/office/powerpoint/2010/main" val="3388627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5</a:t>
            </a:fld>
            <a:endParaRPr lang="en-US"/>
          </a:p>
        </p:txBody>
      </p:sp>
    </p:spTree>
    <p:extLst>
      <p:ext uri="{BB962C8B-B14F-4D97-AF65-F5344CB8AC3E}">
        <p14:creationId xmlns:p14="http://schemas.microsoft.com/office/powerpoint/2010/main" val="2920891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results from summer academy demonstrate that our programming prevented regression and led to student growth</a:t>
            </a:r>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6</a:t>
            </a:fld>
            <a:endParaRPr lang="en-US"/>
          </a:p>
        </p:txBody>
      </p:sp>
    </p:spTree>
    <p:extLst>
      <p:ext uri="{BB962C8B-B14F-4D97-AF65-F5344CB8AC3E}">
        <p14:creationId xmlns:p14="http://schemas.microsoft.com/office/powerpoint/2010/main" val="1249749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results from summer academy demonstrate that our programming prevented regression and led to student growth</a:t>
            </a:r>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7</a:t>
            </a:fld>
            <a:endParaRPr lang="en-US"/>
          </a:p>
        </p:txBody>
      </p:sp>
    </p:spTree>
    <p:extLst>
      <p:ext uri="{BB962C8B-B14F-4D97-AF65-F5344CB8AC3E}">
        <p14:creationId xmlns:p14="http://schemas.microsoft.com/office/powerpoint/2010/main" val="1716510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results from summer academy demonstrate that our programming prevented regression and led to student growth</a:t>
            </a:r>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8</a:t>
            </a:fld>
            <a:endParaRPr lang="en-US"/>
          </a:p>
        </p:txBody>
      </p:sp>
    </p:spTree>
    <p:extLst>
      <p:ext uri="{BB962C8B-B14F-4D97-AF65-F5344CB8AC3E}">
        <p14:creationId xmlns:p14="http://schemas.microsoft.com/office/powerpoint/2010/main" val="1815602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results from summer academy demonstrate that our programming prevented regression and led to student growth</a:t>
            </a:r>
            <a:endParaRPr lang="en-US" dirty="0"/>
          </a:p>
        </p:txBody>
      </p:sp>
      <p:sp>
        <p:nvSpPr>
          <p:cNvPr id="4" name="Slide Number Placeholder 3"/>
          <p:cNvSpPr>
            <a:spLocks noGrp="1"/>
          </p:cNvSpPr>
          <p:nvPr>
            <p:ph type="sldNum" sz="quarter" idx="10"/>
          </p:nvPr>
        </p:nvSpPr>
        <p:spPr/>
        <p:txBody>
          <a:bodyPr/>
          <a:lstStyle/>
          <a:p>
            <a:fld id="{930ECB64-BE52-4037-BB82-D324449B59BB}" type="slidenum">
              <a:rPr lang="en-US" smtClean="0"/>
              <a:pPr/>
              <a:t>9</a:t>
            </a:fld>
            <a:endParaRPr lang="en-US"/>
          </a:p>
        </p:txBody>
      </p:sp>
    </p:spTree>
    <p:extLst>
      <p:ext uri="{BB962C8B-B14F-4D97-AF65-F5344CB8AC3E}">
        <p14:creationId xmlns:p14="http://schemas.microsoft.com/office/powerpoint/2010/main" val="106027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5F6B9-ED42-4180-89AA-F5902DBFC307}"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2172284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5F6B9-ED42-4180-89AA-F5902DBFC307}"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3398013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5F6B9-ED42-4180-89AA-F5902DBFC307}"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120117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5F6B9-ED42-4180-89AA-F5902DBFC307}"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79269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5F6B9-ED42-4180-89AA-F5902DBFC307}"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299116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5F6B9-ED42-4180-89AA-F5902DBFC307}"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939069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5F6B9-ED42-4180-89AA-F5902DBFC307}"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277064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5F6B9-ED42-4180-89AA-F5902DBFC307}"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272839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5F6B9-ED42-4180-89AA-F5902DBFC307}"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97616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5F6B9-ED42-4180-89AA-F5902DBFC307}"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4032183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5F6B9-ED42-4180-89AA-F5902DBFC307}"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D326-076C-4F1E-8C2A-50959B1BD513}" type="slidenum">
              <a:rPr lang="en-US" smtClean="0"/>
              <a:t>‹#›</a:t>
            </a:fld>
            <a:endParaRPr lang="en-US"/>
          </a:p>
        </p:txBody>
      </p:sp>
    </p:spTree>
    <p:extLst>
      <p:ext uri="{BB962C8B-B14F-4D97-AF65-F5344CB8AC3E}">
        <p14:creationId xmlns:p14="http://schemas.microsoft.com/office/powerpoint/2010/main" val="17305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5F6B9-ED42-4180-89AA-F5902DBFC307}"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3D326-076C-4F1E-8C2A-50959B1BD513}" type="slidenum">
              <a:rPr lang="en-US" smtClean="0"/>
              <a:t>‹#›</a:t>
            </a:fld>
            <a:endParaRPr lang="en-US"/>
          </a:p>
        </p:txBody>
      </p:sp>
    </p:spTree>
    <p:extLst>
      <p:ext uri="{BB962C8B-B14F-4D97-AF65-F5344CB8AC3E}">
        <p14:creationId xmlns:p14="http://schemas.microsoft.com/office/powerpoint/2010/main" val="3656939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381000"/>
            <a:ext cx="7696200" cy="2971801"/>
          </a:xfrm>
          <a:solidFill>
            <a:srgbClr val="B82320"/>
          </a:solidFill>
        </p:spPr>
        <p:txBody>
          <a:bodyPr vert="horz" lIns="91440" tIns="365760" rIns="91440" bIns="365760" rtlCol="0">
            <a:noAutofit/>
          </a:bodyPr>
          <a:lstStyle/>
          <a:p>
            <a:r>
              <a:rPr lang="en-US" sz="4800" b="1" dirty="0">
                <a:ln w="22225">
                  <a:solidFill>
                    <a:schemeClr val="accent2"/>
                  </a:solidFill>
                  <a:prstDash val="solid"/>
                </a:ln>
                <a:solidFill>
                  <a:schemeClr val="bg1"/>
                </a:solidFill>
                <a:latin typeface="Arial" panose="020B0604020202020204" pitchFamily="34" charset="0"/>
                <a:cs typeface="Arial" panose="020B0604020202020204" pitchFamily="34" charset="0"/>
              </a:rPr>
              <a:t>Extended Learning Time: </a:t>
            </a:r>
          </a:p>
          <a:p>
            <a:r>
              <a:rPr lang="en-US" sz="4800" b="1" dirty="0" smtClean="0">
                <a:ln w="22225">
                  <a:solidFill>
                    <a:schemeClr val="accent2"/>
                  </a:solidFill>
                  <a:prstDash val="solid"/>
                </a:ln>
                <a:solidFill>
                  <a:schemeClr val="bg1"/>
                </a:solidFill>
                <a:latin typeface="Arial" panose="020B0604020202020204" pitchFamily="34" charset="0"/>
                <a:cs typeface="Arial" panose="020B0604020202020204" pitchFamily="34" charset="0"/>
              </a:rPr>
              <a:t>Data Overview</a:t>
            </a:r>
            <a:endParaRPr lang="en-US" sz="4800" b="1" dirty="0">
              <a:ln w="22225">
                <a:solidFill>
                  <a:schemeClr val="accent2"/>
                </a:solidFill>
                <a:prstDash val="solid"/>
              </a:ln>
              <a:solidFill>
                <a:schemeClr val="bg1"/>
              </a:solidFill>
              <a:latin typeface="Arial" panose="020B0604020202020204" pitchFamily="34" charset="0"/>
              <a:cs typeface="Arial" panose="020B0604020202020204" pitchFamily="34" charset="0"/>
            </a:endParaRPr>
          </a:p>
          <a:p>
            <a:r>
              <a:rPr lang="en-US" sz="6000" dirty="0"/>
              <a:t/>
            </a:r>
            <a:br>
              <a:rPr lang="en-US" sz="6000" dirty="0"/>
            </a:br>
            <a:endParaRPr lang="en-US" sz="9600" dirty="0">
              <a:solidFill>
                <a:schemeClr val="bg1"/>
              </a:solidFill>
              <a:latin typeface="Gill Sans"/>
              <a:cs typeface="Gill Sans"/>
            </a:endParaRPr>
          </a:p>
        </p:txBody>
      </p:sp>
      <p:sp>
        <p:nvSpPr>
          <p:cNvPr id="4" name="Subtitle 2"/>
          <p:cNvSpPr txBox="1">
            <a:spLocks/>
          </p:cNvSpPr>
          <p:nvPr/>
        </p:nvSpPr>
        <p:spPr>
          <a:xfrm>
            <a:off x="2300140" y="3581400"/>
            <a:ext cx="7696200" cy="609600"/>
          </a:xfrm>
          <a:prstGeom prst="rect">
            <a:avLst/>
          </a:prstGeom>
          <a:solidFill>
            <a:srgbClr val="365561"/>
          </a:solidFill>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solidFill>
                  <a:schemeClr val="bg1"/>
                </a:solidFill>
                <a:latin typeface="Gill Sans"/>
                <a:cs typeface="Gill Sans"/>
              </a:rPr>
              <a:t> Carin Reeve-</a:t>
            </a:r>
            <a:r>
              <a:rPr lang="en-US" sz="2600" dirty="0" err="1">
                <a:solidFill>
                  <a:schemeClr val="bg1"/>
                </a:solidFill>
                <a:latin typeface="Gill Sans"/>
                <a:cs typeface="Gill Sans"/>
              </a:rPr>
              <a:t>Larham</a:t>
            </a:r>
            <a:r>
              <a:rPr lang="en-US" sz="2600" dirty="0">
                <a:solidFill>
                  <a:schemeClr val="bg1"/>
                </a:solidFill>
                <a:latin typeface="Gill Sans"/>
                <a:cs typeface="Gill Sans"/>
              </a:rPr>
              <a:t>, Principal</a:t>
            </a:r>
          </a:p>
        </p:txBody>
      </p:sp>
      <p:sp>
        <p:nvSpPr>
          <p:cNvPr id="7" name="Subtitle 2"/>
          <p:cNvSpPr txBox="1">
            <a:spLocks/>
          </p:cNvSpPr>
          <p:nvPr/>
        </p:nvSpPr>
        <p:spPr>
          <a:xfrm>
            <a:off x="2286000" y="4343400"/>
            <a:ext cx="7696200" cy="609600"/>
          </a:xfrm>
          <a:prstGeom prst="rect">
            <a:avLst/>
          </a:prstGeom>
          <a:solidFill>
            <a:srgbClr val="EEA420"/>
          </a:solidFill>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rgbClr val="FFFFFF"/>
                </a:solidFill>
                <a:latin typeface="Gill Sans"/>
                <a:cs typeface="Gill Sans"/>
              </a:rPr>
              <a:t>Dr. Weeks Elementary School</a:t>
            </a:r>
            <a:endParaRPr lang="en-US" sz="2800" dirty="0">
              <a:solidFill>
                <a:srgbClr val="FFFFFF"/>
              </a:solidFill>
              <a:latin typeface="Gill Sans"/>
              <a:cs typeface="Gill Sans"/>
            </a:endParaRPr>
          </a:p>
        </p:txBody>
      </p:sp>
      <p:grpSp>
        <p:nvGrpSpPr>
          <p:cNvPr id="9" name="Group 8"/>
          <p:cNvGrpSpPr/>
          <p:nvPr/>
        </p:nvGrpSpPr>
        <p:grpSpPr>
          <a:xfrm>
            <a:off x="5257800" y="5105400"/>
            <a:ext cx="1541390" cy="1292088"/>
            <a:chOff x="304799" y="384312"/>
            <a:chExt cx="1905000" cy="1596888"/>
          </a:xfrm>
        </p:grpSpPr>
        <p:pic>
          <p:nvPicPr>
            <p:cNvPr id="8" name="Picture 7" descr="SCSD Black- No Text.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1143000"/>
              <a:ext cx="786276" cy="838200"/>
            </a:xfrm>
            <a:prstGeom prst="rect">
              <a:avLst/>
            </a:prstGeom>
          </p:spPr>
        </p:pic>
        <p:pic>
          <p:nvPicPr>
            <p:cNvPr id="2" name="Picture 1" descr="GE No Dates.ep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384312"/>
              <a:ext cx="1905000" cy="662609"/>
            </a:xfrm>
            <a:prstGeom prst="rect">
              <a:avLst/>
            </a:prstGeom>
          </p:spPr>
        </p:pic>
      </p:grpSp>
    </p:spTree>
    <p:extLst>
      <p:ext uri="{BB962C8B-B14F-4D97-AF65-F5344CB8AC3E}">
        <p14:creationId xmlns:p14="http://schemas.microsoft.com/office/powerpoint/2010/main" val="3484569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749026"/>
            <a:ext cx="12192000" cy="1103922"/>
          </a:xfrm>
          <a:prstGeom prst="rect">
            <a:avLst/>
          </a:prstGeom>
          <a:solidFill>
            <a:srgbClr val="7DA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82320"/>
              </a:solidFill>
            </a:endParaRPr>
          </a:p>
        </p:txBody>
      </p:sp>
      <p:sp>
        <p:nvSpPr>
          <p:cNvPr id="11" name="TextBox 10"/>
          <p:cNvSpPr txBox="1"/>
          <p:nvPr/>
        </p:nvSpPr>
        <p:spPr>
          <a:xfrm>
            <a:off x="2350712" y="6021379"/>
            <a:ext cx="7941992" cy="584775"/>
          </a:xfrm>
          <a:prstGeom prst="rect">
            <a:avLst/>
          </a:prstGeom>
          <a:noFill/>
        </p:spPr>
        <p:txBody>
          <a:bodyPr wrap="square" rtlCol="0">
            <a:spAutoFit/>
          </a:bodyPr>
          <a:lstStyle/>
          <a:p>
            <a:pPr>
              <a:lnSpc>
                <a:spcPct val="80000"/>
              </a:lnSpc>
            </a:pPr>
            <a:r>
              <a:rPr lang="en-US" sz="4000" spc="-150" dirty="0">
                <a:solidFill>
                  <a:srgbClr val="FFFFFF"/>
                </a:solidFill>
                <a:latin typeface="Helvetica Light"/>
                <a:cs typeface="Helvetica Light"/>
              </a:rPr>
              <a:t>#Results</a:t>
            </a:r>
          </a:p>
        </p:txBody>
      </p:sp>
      <p:pic>
        <p:nvPicPr>
          <p:cNvPr id="12" name="Picture 11" descr="SCSD 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966" y="6021379"/>
            <a:ext cx="529880" cy="559216"/>
          </a:xfrm>
          <a:prstGeom prst="rect">
            <a:avLst/>
          </a:prstGeom>
        </p:spPr>
      </p:pic>
      <p:pic>
        <p:nvPicPr>
          <p:cNvPr id="2" name="Picture 1"/>
          <p:cNvPicPr>
            <a:picLocks noChangeAspect="1"/>
          </p:cNvPicPr>
          <p:nvPr/>
        </p:nvPicPr>
        <p:blipFill>
          <a:blip r:embed="rId4"/>
          <a:stretch>
            <a:fillRect/>
          </a:stretch>
        </p:blipFill>
        <p:spPr>
          <a:xfrm>
            <a:off x="0" y="0"/>
            <a:ext cx="12192000" cy="5749026"/>
          </a:xfrm>
          <a:prstGeom prst="rect">
            <a:avLst/>
          </a:prstGeom>
        </p:spPr>
      </p:pic>
    </p:spTree>
    <p:extLst>
      <p:ext uri="{BB962C8B-B14F-4D97-AF65-F5344CB8AC3E}">
        <p14:creationId xmlns:p14="http://schemas.microsoft.com/office/powerpoint/2010/main" val="334171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754078"/>
            <a:ext cx="12192000" cy="1103922"/>
          </a:xfrm>
          <a:prstGeom prst="rect">
            <a:avLst/>
          </a:prstGeom>
          <a:solidFill>
            <a:srgbClr val="7DA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82320"/>
              </a:solidFill>
            </a:endParaRPr>
          </a:p>
        </p:txBody>
      </p:sp>
      <p:sp>
        <p:nvSpPr>
          <p:cNvPr id="11" name="TextBox 10"/>
          <p:cNvSpPr txBox="1"/>
          <p:nvPr/>
        </p:nvSpPr>
        <p:spPr>
          <a:xfrm>
            <a:off x="2125003" y="6105899"/>
            <a:ext cx="7941992" cy="584775"/>
          </a:xfrm>
          <a:prstGeom prst="rect">
            <a:avLst/>
          </a:prstGeom>
          <a:noFill/>
        </p:spPr>
        <p:txBody>
          <a:bodyPr wrap="square" rtlCol="0">
            <a:spAutoFit/>
          </a:bodyPr>
          <a:lstStyle/>
          <a:p>
            <a:pPr>
              <a:lnSpc>
                <a:spcPct val="80000"/>
              </a:lnSpc>
            </a:pPr>
            <a:r>
              <a:rPr lang="en-US" sz="4000" spc="-150" dirty="0">
                <a:solidFill>
                  <a:srgbClr val="FFFFFF"/>
                </a:solidFill>
                <a:latin typeface="Helvetica Light"/>
                <a:cs typeface="Helvetica Light"/>
              </a:rPr>
              <a:t>#Results</a:t>
            </a:r>
          </a:p>
        </p:txBody>
      </p:sp>
      <p:pic>
        <p:nvPicPr>
          <p:cNvPr id="12" name="Picture 11" descr="SCSD 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966" y="6026431"/>
            <a:ext cx="529880" cy="55921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
            <a:ext cx="12191999" cy="5938573"/>
          </a:xfrm>
          <a:prstGeom prst="rect">
            <a:avLst/>
          </a:prstGeom>
        </p:spPr>
      </p:pic>
    </p:spTree>
    <p:extLst>
      <p:ext uri="{BB962C8B-B14F-4D97-AF65-F5344CB8AC3E}">
        <p14:creationId xmlns:p14="http://schemas.microsoft.com/office/powerpoint/2010/main" val="1817270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754078"/>
            <a:ext cx="12192000" cy="1103922"/>
          </a:xfrm>
          <a:prstGeom prst="rect">
            <a:avLst/>
          </a:prstGeom>
          <a:solidFill>
            <a:srgbClr val="7DA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82320"/>
              </a:solidFill>
            </a:endParaRPr>
          </a:p>
        </p:txBody>
      </p:sp>
      <p:sp>
        <p:nvSpPr>
          <p:cNvPr id="11" name="TextBox 10"/>
          <p:cNvSpPr txBox="1"/>
          <p:nvPr/>
        </p:nvSpPr>
        <p:spPr>
          <a:xfrm>
            <a:off x="2499812" y="6026431"/>
            <a:ext cx="7941992" cy="584775"/>
          </a:xfrm>
          <a:prstGeom prst="rect">
            <a:avLst/>
          </a:prstGeom>
          <a:noFill/>
        </p:spPr>
        <p:txBody>
          <a:bodyPr wrap="square" rtlCol="0">
            <a:spAutoFit/>
          </a:bodyPr>
          <a:lstStyle/>
          <a:p>
            <a:pPr>
              <a:lnSpc>
                <a:spcPct val="80000"/>
              </a:lnSpc>
            </a:pPr>
            <a:r>
              <a:rPr lang="en-US" sz="4000" spc="-150" dirty="0">
                <a:solidFill>
                  <a:srgbClr val="FFFFFF"/>
                </a:solidFill>
                <a:latin typeface="Helvetica Light"/>
                <a:cs typeface="Helvetica Light"/>
              </a:rPr>
              <a:t>#Results</a:t>
            </a:r>
          </a:p>
        </p:txBody>
      </p:sp>
      <p:pic>
        <p:nvPicPr>
          <p:cNvPr id="12" name="Picture 11" descr="SCSD 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966" y="6026431"/>
            <a:ext cx="529880" cy="559216"/>
          </a:xfrm>
          <a:prstGeom prst="rect">
            <a:avLst/>
          </a:prstGeom>
        </p:spPr>
      </p:pic>
      <p:graphicFrame>
        <p:nvGraphicFramePr>
          <p:cNvPr id="13" name="Chart 12"/>
          <p:cNvGraphicFramePr>
            <a:graphicFrameLocks/>
          </p:cNvGraphicFramePr>
          <p:nvPr>
            <p:extLst>
              <p:ext uri="{D42A27DB-BD31-4B8C-83A1-F6EECF244321}">
                <p14:modId xmlns:p14="http://schemas.microsoft.com/office/powerpoint/2010/main" val="377124194"/>
              </p:ext>
            </p:extLst>
          </p:nvPr>
        </p:nvGraphicFramePr>
        <p:xfrm>
          <a:off x="0" y="0"/>
          <a:ext cx="12191999" cy="55433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8485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754078"/>
            <a:ext cx="12192000" cy="1103922"/>
          </a:xfrm>
          <a:prstGeom prst="rect">
            <a:avLst/>
          </a:prstGeom>
          <a:solidFill>
            <a:srgbClr val="7DA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82320"/>
              </a:solidFill>
            </a:endParaRPr>
          </a:p>
        </p:txBody>
      </p:sp>
      <p:sp>
        <p:nvSpPr>
          <p:cNvPr id="11" name="TextBox 10"/>
          <p:cNvSpPr txBox="1"/>
          <p:nvPr/>
        </p:nvSpPr>
        <p:spPr>
          <a:xfrm>
            <a:off x="2220078" y="5974233"/>
            <a:ext cx="7941992" cy="584775"/>
          </a:xfrm>
          <a:prstGeom prst="rect">
            <a:avLst/>
          </a:prstGeom>
          <a:noFill/>
        </p:spPr>
        <p:txBody>
          <a:bodyPr wrap="square" rtlCol="0">
            <a:spAutoFit/>
          </a:bodyPr>
          <a:lstStyle/>
          <a:p>
            <a:pPr>
              <a:lnSpc>
                <a:spcPct val="80000"/>
              </a:lnSpc>
            </a:pPr>
            <a:r>
              <a:rPr lang="en-US" sz="4000" spc="-150" dirty="0">
                <a:solidFill>
                  <a:srgbClr val="FFFFFF"/>
                </a:solidFill>
                <a:latin typeface="Helvetica Light"/>
                <a:cs typeface="Helvetica Light"/>
              </a:rPr>
              <a:t>#Results</a:t>
            </a:r>
          </a:p>
        </p:txBody>
      </p:sp>
      <p:pic>
        <p:nvPicPr>
          <p:cNvPr id="12" name="Picture 11" descr="SCSD 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099" y="6026431"/>
            <a:ext cx="529880" cy="559216"/>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3598708939"/>
              </p:ext>
            </p:extLst>
          </p:nvPr>
        </p:nvGraphicFramePr>
        <p:xfrm>
          <a:off x="0" y="0"/>
          <a:ext cx="12192000" cy="533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40044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754078"/>
            <a:ext cx="12192000" cy="1103922"/>
          </a:xfrm>
          <a:prstGeom prst="rect">
            <a:avLst/>
          </a:prstGeom>
          <a:solidFill>
            <a:srgbClr val="7DA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82320"/>
              </a:solidFill>
            </a:endParaRPr>
          </a:p>
        </p:txBody>
      </p:sp>
      <p:sp>
        <p:nvSpPr>
          <p:cNvPr id="11" name="TextBox 10"/>
          <p:cNvSpPr txBox="1"/>
          <p:nvPr/>
        </p:nvSpPr>
        <p:spPr>
          <a:xfrm>
            <a:off x="2499812" y="6026431"/>
            <a:ext cx="7941992" cy="584775"/>
          </a:xfrm>
          <a:prstGeom prst="rect">
            <a:avLst/>
          </a:prstGeom>
          <a:noFill/>
        </p:spPr>
        <p:txBody>
          <a:bodyPr wrap="square" rtlCol="0">
            <a:spAutoFit/>
          </a:bodyPr>
          <a:lstStyle/>
          <a:p>
            <a:pPr>
              <a:lnSpc>
                <a:spcPct val="80000"/>
              </a:lnSpc>
            </a:pPr>
            <a:r>
              <a:rPr lang="en-US" sz="4000" spc="-150" dirty="0">
                <a:solidFill>
                  <a:srgbClr val="FFFFFF"/>
                </a:solidFill>
                <a:latin typeface="Helvetica Light"/>
                <a:cs typeface="Helvetica Light"/>
              </a:rPr>
              <a:t>#Results</a:t>
            </a:r>
          </a:p>
        </p:txBody>
      </p:sp>
      <p:pic>
        <p:nvPicPr>
          <p:cNvPr id="12" name="Picture 11" descr="SCSD 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966" y="6026431"/>
            <a:ext cx="529880" cy="559216"/>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1459162078"/>
              </p:ext>
            </p:extLst>
          </p:nvPr>
        </p:nvGraphicFramePr>
        <p:xfrm>
          <a:off x="0" y="0"/>
          <a:ext cx="12192000" cy="533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66383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754078"/>
            <a:ext cx="12192000" cy="1103922"/>
          </a:xfrm>
          <a:prstGeom prst="rect">
            <a:avLst/>
          </a:prstGeom>
          <a:solidFill>
            <a:srgbClr val="7DA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82320"/>
              </a:solidFill>
            </a:endParaRPr>
          </a:p>
        </p:txBody>
      </p:sp>
      <p:sp>
        <p:nvSpPr>
          <p:cNvPr id="11" name="TextBox 10"/>
          <p:cNvSpPr txBox="1"/>
          <p:nvPr/>
        </p:nvSpPr>
        <p:spPr>
          <a:xfrm>
            <a:off x="2499812" y="6026431"/>
            <a:ext cx="7941992" cy="584775"/>
          </a:xfrm>
          <a:prstGeom prst="rect">
            <a:avLst/>
          </a:prstGeom>
          <a:noFill/>
        </p:spPr>
        <p:txBody>
          <a:bodyPr wrap="square" rtlCol="0">
            <a:spAutoFit/>
          </a:bodyPr>
          <a:lstStyle/>
          <a:p>
            <a:pPr>
              <a:lnSpc>
                <a:spcPct val="80000"/>
              </a:lnSpc>
            </a:pPr>
            <a:r>
              <a:rPr lang="en-US" sz="4000" spc="-150" dirty="0">
                <a:solidFill>
                  <a:srgbClr val="FFFFFF"/>
                </a:solidFill>
                <a:latin typeface="Helvetica Light"/>
                <a:cs typeface="Helvetica Light"/>
              </a:rPr>
              <a:t>#Results</a:t>
            </a:r>
          </a:p>
        </p:txBody>
      </p:sp>
      <p:pic>
        <p:nvPicPr>
          <p:cNvPr id="12" name="Picture 11" descr="SCSD 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966" y="6026431"/>
            <a:ext cx="529880" cy="559216"/>
          </a:xfrm>
          <a:prstGeom prst="rect">
            <a:avLst/>
          </a:prstGeom>
        </p:spPr>
      </p:pic>
      <p:graphicFrame>
        <p:nvGraphicFramePr>
          <p:cNvPr id="7" name="Chart 6"/>
          <p:cNvGraphicFramePr>
            <a:graphicFrameLocks/>
          </p:cNvGraphicFramePr>
          <p:nvPr>
            <p:extLst>
              <p:ext uri="{D42A27DB-BD31-4B8C-83A1-F6EECF244321}">
                <p14:modId xmlns:p14="http://schemas.microsoft.com/office/powerpoint/2010/main" val="3317424161"/>
              </p:ext>
            </p:extLst>
          </p:nvPr>
        </p:nvGraphicFramePr>
        <p:xfrm>
          <a:off x="1" y="1"/>
          <a:ext cx="12192000" cy="57540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70150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754078"/>
            <a:ext cx="12192000" cy="1103922"/>
          </a:xfrm>
          <a:prstGeom prst="rect">
            <a:avLst/>
          </a:prstGeom>
          <a:solidFill>
            <a:srgbClr val="7DA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82320"/>
              </a:solidFill>
            </a:endParaRPr>
          </a:p>
        </p:txBody>
      </p:sp>
      <p:sp>
        <p:nvSpPr>
          <p:cNvPr id="11" name="TextBox 10"/>
          <p:cNvSpPr txBox="1"/>
          <p:nvPr/>
        </p:nvSpPr>
        <p:spPr>
          <a:xfrm>
            <a:off x="2499812" y="6026431"/>
            <a:ext cx="7941992" cy="584775"/>
          </a:xfrm>
          <a:prstGeom prst="rect">
            <a:avLst/>
          </a:prstGeom>
          <a:noFill/>
        </p:spPr>
        <p:txBody>
          <a:bodyPr wrap="square" rtlCol="0">
            <a:spAutoFit/>
          </a:bodyPr>
          <a:lstStyle/>
          <a:p>
            <a:pPr>
              <a:lnSpc>
                <a:spcPct val="80000"/>
              </a:lnSpc>
            </a:pPr>
            <a:r>
              <a:rPr lang="en-US" sz="4000" spc="-150" dirty="0">
                <a:solidFill>
                  <a:srgbClr val="FFFFFF"/>
                </a:solidFill>
                <a:latin typeface="Helvetica Light"/>
                <a:cs typeface="Helvetica Light"/>
              </a:rPr>
              <a:t>#Results</a:t>
            </a:r>
          </a:p>
        </p:txBody>
      </p:sp>
      <p:pic>
        <p:nvPicPr>
          <p:cNvPr id="12" name="Picture 11" descr="SCSD 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966" y="6026431"/>
            <a:ext cx="529880" cy="559216"/>
          </a:xfrm>
          <a:prstGeom prst="rect">
            <a:avLst/>
          </a:prstGeom>
        </p:spPr>
      </p:pic>
      <p:sp>
        <p:nvSpPr>
          <p:cNvPr id="2" name="AutoShape 2" descr="3 year referral rate.PNG"/>
          <p:cNvSpPr>
            <a:spLocks noChangeAspect="1" noChangeArrowheads="1"/>
          </p:cNvSpPr>
          <p:nvPr/>
        </p:nvSpPr>
        <p:spPr bwMode="auto">
          <a:xfrm>
            <a:off x="155575" y="841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670" y="270456"/>
            <a:ext cx="11294771" cy="5357611"/>
          </a:xfrm>
          <a:prstGeom prst="rect">
            <a:avLst/>
          </a:prstGeom>
        </p:spPr>
      </p:pic>
    </p:spTree>
    <p:extLst>
      <p:ext uri="{BB962C8B-B14F-4D97-AF65-F5344CB8AC3E}">
        <p14:creationId xmlns:p14="http://schemas.microsoft.com/office/powerpoint/2010/main" val="701978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754078"/>
            <a:ext cx="12192000" cy="1103922"/>
          </a:xfrm>
          <a:prstGeom prst="rect">
            <a:avLst/>
          </a:prstGeom>
          <a:solidFill>
            <a:srgbClr val="7DA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B82320"/>
              </a:solidFill>
            </a:endParaRPr>
          </a:p>
        </p:txBody>
      </p:sp>
      <p:sp>
        <p:nvSpPr>
          <p:cNvPr id="11" name="TextBox 10"/>
          <p:cNvSpPr txBox="1"/>
          <p:nvPr/>
        </p:nvSpPr>
        <p:spPr>
          <a:xfrm>
            <a:off x="2499812" y="6026431"/>
            <a:ext cx="7941992" cy="584775"/>
          </a:xfrm>
          <a:prstGeom prst="rect">
            <a:avLst/>
          </a:prstGeom>
          <a:noFill/>
        </p:spPr>
        <p:txBody>
          <a:bodyPr wrap="square" rtlCol="0">
            <a:spAutoFit/>
          </a:bodyPr>
          <a:lstStyle/>
          <a:p>
            <a:pPr>
              <a:lnSpc>
                <a:spcPct val="80000"/>
              </a:lnSpc>
            </a:pPr>
            <a:r>
              <a:rPr lang="en-US" sz="4000" spc="-150" dirty="0">
                <a:solidFill>
                  <a:srgbClr val="FFFFFF"/>
                </a:solidFill>
                <a:latin typeface="Helvetica Light"/>
                <a:cs typeface="Helvetica Light"/>
              </a:rPr>
              <a:t>#Results</a:t>
            </a:r>
          </a:p>
        </p:txBody>
      </p:sp>
      <p:pic>
        <p:nvPicPr>
          <p:cNvPr id="12" name="Picture 11" descr="SCSD Whi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966" y="6026431"/>
            <a:ext cx="529880" cy="559216"/>
          </a:xfrm>
          <a:prstGeom prst="rect">
            <a:avLst/>
          </a:prstGeom>
        </p:spPr>
      </p:pic>
      <p:sp>
        <p:nvSpPr>
          <p:cNvPr id="2" name="AutoShape 2" descr="3 year referral rate.PNG"/>
          <p:cNvSpPr>
            <a:spLocks noChangeAspect="1" noChangeArrowheads="1"/>
          </p:cNvSpPr>
          <p:nvPr/>
        </p:nvSpPr>
        <p:spPr bwMode="auto">
          <a:xfrm>
            <a:off x="155575" y="841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4"/>
          <a:stretch>
            <a:fillRect/>
          </a:stretch>
        </p:blipFill>
        <p:spPr>
          <a:xfrm>
            <a:off x="155575" y="570187"/>
            <a:ext cx="5820222" cy="4023709"/>
          </a:xfrm>
          <a:prstGeom prst="rect">
            <a:avLst/>
          </a:prstGeom>
        </p:spPr>
      </p:pic>
      <p:pic>
        <p:nvPicPr>
          <p:cNvPr id="6" name="Picture 5"/>
          <p:cNvPicPr>
            <a:picLocks noChangeAspect="1"/>
          </p:cNvPicPr>
          <p:nvPr/>
        </p:nvPicPr>
        <p:blipFill>
          <a:blip r:embed="rId5"/>
          <a:stretch>
            <a:fillRect/>
          </a:stretch>
        </p:blipFill>
        <p:spPr>
          <a:xfrm>
            <a:off x="6095999" y="576284"/>
            <a:ext cx="5868473" cy="4017612"/>
          </a:xfrm>
          <a:prstGeom prst="rect">
            <a:avLst/>
          </a:prstGeom>
        </p:spPr>
      </p:pic>
    </p:spTree>
    <p:extLst>
      <p:ext uri="{BB962C8B-B14F-4D97-AF65-F5344CB8AC3E}">
        <p14:creationId xmlns:p14="http://schemas.microsoft.com/office/powerpoint/2010/main" val="75801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1058</TotalTime>
  <Words>256</Words>
  <Application>Microsoft Office PowerPoint</Application>
  <PresentationFormat>Widescreen</PresentationFormat>
  <Paragraphs>37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Gill Sans</vt:lpstr>
      <vt:lpstr>Helvetica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Syracuse 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Reeve-Larham, Carin L.</dc:creator>
  <cp:lastModifiedBy>Reeve-Larham, Carin L.</cp:lastModifiedBy>
  <cp:revision>4</cp:revision>
  <cp:lastPrinted>2016-11-03T19:30:02Z</cp:lastPrinted>
  <dcterms:created xsi:type="dcterms:W3CDTF">2016-10-22T15:14:06Z</dcterms:created>
  <dcterms:modified xsi:type="dcterms:W3CDTF">2016-11-03T19:34:50Z</dcterms:modified>
</cp:coreProperties>
</file>